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77" r:id="rId2"/>
    <p:sldId id="278" r:id="rId3"/>
    <p:sldId id="257" r:id="rId4"/>
    <p:sldId id="258" r:id="rId5"/>
    <p:sldId id="282" r:id="rId6"/>
    <p:sldId id="280" r:id="rId7"/>
    <p:sldId id="283" r:id="rId8"/>
    <p:sldId id="286" r:id="rId9"/>
    <p:sldId id="284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290" r:id="rId28"/>
    <p:sldId id="276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494C6-AECC-4330-A029-49AB5390CA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F2E2A-2120-45D5-8BF6-D02B03F9E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0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610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65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527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22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277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136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795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952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48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260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3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52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010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312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90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4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0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468E2D-EFB9-4AD3-BCB1-EC1F9CDD038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6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9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144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466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68E2D-EFB9-4AD3-BCB1-EC1F9CDD0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1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4D3C-A7F3-42D4-ADE2-DD797C38948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5485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4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AEE3-92B3-4370-99EF-20B5289B0BC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D530-23CF-428F-837B-D4943E081A6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246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9ECB-04AE-4562-A946-D90B9275840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5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9A60-06E6-409C-B072-E9C476C65BE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1310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633C2-CE50-4831-9140-9BAB0A3D93A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6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8C2F-851F-48B9-BCE1-D6888393F36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96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D2AA-F1F2-42C5-A027-976CEF9E469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0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F95D-8D5C-4A62-A70D-32C79855848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-1995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0C45-25F0-43AC-82F7-6B349CC6987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5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451-4FFA-46D1-ACC8-30BC4483679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6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79C1-DF30-4D36-9252-4995D88FF0C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296D-A6ED-4382-8CFE-0566851713B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6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F280-740E-40F8-835F-A7E59C20EF2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5687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3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09BD-9382-430F-A9F8-2457E74CA23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131-D6B9-4C7B-8AAD-1CAA1FD443D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77DB-E9BB-454E-B125-51A531E2946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3/6/2024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825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neurodot-support@wust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1431193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Using the </a:t>
            </a:r>
            <a:r>
              <a:rPr lang="en-US" sz="4000" i="1" dirty="0" err="1"/>
              <a:t>AlignMe</a:t>
            </a:r>
            <a:r>
              <a:rPr lang="en-US" sz="4000" i="1" dirty="0"/>
              <a:t>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E1690-EBA0-5A3B-DBE8-897FDF73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9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2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Change the view to locate the pad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 pad is the grid comprised of red and blue spheres or cylinders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Sometimes the pad may be sitting inside of the mesh upon startup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Use XY view to 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AD9E7F-76AA-B852-18EB-D0BD4396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409FE-61CB-F0A2-AE01-98C039ADF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27"/>
          <a:stretch/>
        </p:blipFill>
        <p:spPr>
          <a:xfrm>
            <a:off x="6096001" y="2229306"/>
            <a:ext cx="6096000" cy="46245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8AB265-EFB9-6086-AB89-000F4B398F87}"/>
              </a:ext>
            </a:extLst>
          </p:cNvPr>
          <p:cNvSpPr/>
          <p:nvPr/>
        </p:nvSpPr>
        <p:spPr>
          <a:xfrm>
            <a:off x="9302621" y="2892490"/>
            <a:ext cx="541175" cy="16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29834" y="3115434"/>
            <a:ext cx="5421663" cy="14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3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4919852" cy="475825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Reset the pad to behind the mesh to visualize it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This is a visual pad which covers the occipital lobe and sits on the posterior surface of the mesh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Notice that the values changed for dx,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, and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dz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These are the changes in x, y, and z from the original position of the pad when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was initialized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Let’s reset the view and begin to line up the mesh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D3D48-ECAA-E73B-55C1-4B21682D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6E9BD-73CE-9306-2DAB-A645D91B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86" y="1709927"/>
            <a:ext cx="6594813" cy="5143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C0EF3E-865C-EB39-2EB9-C0496548C5EC}"/>
              </a:ext>
            </a:extLst>
          </p:cNvPr>
          <p:cNvSpPr/>
          <p:nvPr/>
        </p:nvSpPr>
        <p:spPr>
          <a:xfrm>
            <a:off x="6171655" y="5915608"/>
            <a:ext cx="1675390" cy="187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56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Hit “XZ View” to navigate to a view which covers the back of the mesh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Now, lets rotate the pad so we can line it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6B31E-EABD-D1A6-1150-F4FB10E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57EB5-7C54-E24D-94BB-053E26AA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21" y="1800808"/>
            <a:ext cx="6483579" cy="50571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9FEBAD-EF1F-66A1-B496-E24B8043FDD1}"/>
              </a:ext>
            </a:extLst>
          </p:cNvPr>
          <p:cNvSpPr/>
          <p:nvPr/>
        </p:nvSpPr>
        <p:spPr>
          <a:xfrm>
            <a:off x="8449582" y="2516462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57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2BC09-4850-C8D3-B7D3-2DD847B22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5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2642"/>
            <a:ext cx="5145950" cy="495757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Rotate the pad by modifying, x rot, y rot, or z rot, with the angle IN DEGREES that you want to rotate the pad by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Here we rotate the pad around the x axis by 90 degrees, x rot = -90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To update the array’s position after changing any value in the Array Alignment box, such as x rot: simply hit enter, tab, or click somewhere else on the app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 blue and pink sources and detectors (S/D) on the pad correspond to S/D 1, you can check this with the pad layout visualization generated earlier in the script</a:t>
            </a:r>
          </a:p>
          <a:p>
            <a:pPr lvl="1"/>
            <a:r>
              <a:rPr lang="en-US" sz="1400" b="1" dirty="0">
                <a:latin typeface="+mj-lt"/>
                <a:cs typeface="Arial" panose="020B0604020202020204" pitchFamily="34" charset="0"/>
              </a:rPr>
              <a:t>Line 89: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400" b="1" dirty="0">
                <a:solidFill>
                  <a:srgbClr val="228B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F4E952-9162-3453-9CE3-D044C566880A}"/>
              </a:ext>
            </a:extLst>
          </p:cNvPr>
          <p:cNvSpPr/>
          <p:nvPr/>
        </p:nvSpPr>
        <p:spPr>
          <a:xfrm>
            <a:off x="7738713" y="169067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4769E8-B7D5-834B-0E8D-A47F2AA03230}"/>
              </a:ext>
            </a:extLst>
          </p:cNvPr>
          <p:cNvSpPr/>
          <p:nvPr/>
        </p:nvSpPr>
        <p:spPr>
          <a:xfrm>
            <a:off x="8016242" y="198745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344BCB-8315-8AED-35AD-FFE7FA46E15B}"/>
              </a:ext>
            </a:extLst>
          </p:cNvPr>
          <p:cNvSpPr/>
          <p:nvPr/>
        </p:nvSpPr>
        <p:spPr>
          <a:xfrm>
            <a:off x="9968069" y="5105174"/>
            <a:ext cx="126079" cy="1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AE1C27-7716-86D0-3D73-4BF2E2F4D133}"/>
              </a:ext>
            </a:extLst>
          </p:cNvPr>
          <p:cNvSpPr/>
          <p:nvPr/>
        </p:nvSpPr>
        <p:spPr>
          <a:xfrm>
            <a:off x="10037549" y="5194162"/>
            <a:ext cx="126079" cy="12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C9C031-2781-14D7-AB3A-AEDA408B5D1F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5823284" y="1812675"/>
            <a:ext cx="1915429" cy="219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22D923-3A6E-F95A-3180-7F0C5293217C}"/>
              </a:ext>
            </a:extLst>
          </p:cNvPr>
          <p:cNvCxnSpPr>
            <a:cxnSpLocks/>
            <a:stCxn id="4" idx="3"/>
            <a:endCxn id="11" idx="3"/>
          </p:cNvCxnSpPr>
          <p:nvPr/>
        </p:nvCxnSpPr>
        <p:spPr>
          <a:xfrm flipV="1">
            <a:off x="5823284" y="2195722"/>
            <a:ext cx="2226788" cy="1815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8EC09B-3299-D9D0-2F64-17B9877350E0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823284" y="4011429"/>
            <a:ext cx="4163249" cy="111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01F176-6DC0-5D80-D548-F0EB2E894E31}"/>
              </a:ext>
            </a:extLst>
          </p:cNvPr>
          <p:cNvCxnSpPr>
            <a:cxnSpLocks/>
            <a:stCxn id="4" idx="3"/>
            <a:endCxn id="13" idx="2"/>
          </p:cNvCxnSpPr>
          <p:nvPr/>
        </p:nvCxnSpPr>
        <p:spPr>
          <a:xfrm>
            <a:off x="5823284" y="4011429"/>
            <a:ext cx="4214265" cy="1243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268AEF7-CFF0-8403-564B-6E5ADC8057FA}"/>
              </a:ext>
            </a:extLst>
          </p:cNvPr>
          <p:cNvSpPr/>
          <p:nvPr/>
        </p:nvSpPr>
        <p:spPr>
          <a:xfrm>
            <a:off x="7813619" y="4841818"/>
            <a:ext cx="777171" cy="258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E8DB2-3C0F-DC56-C3BA-E1C6CE1B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49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2C065-5F06-1452-1EA7-42CBA47B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72" y="2496857"/>
            <a:ext cx="5585927" cy="435702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346FBC-23C7-B7BE-AA32-E4AE4ACF61E3}"/>
              </a:ext>
            </a:extLst>
          </p:cNvPr>
          <p:cNvSpPr/>
          <p:nvPr/>
        </p:nvSpPr>
        <p:spPr>
          <a:xfrm>
            <a:off x="7738713" y="169067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4D2DC2-FC06-3A14-CB9C-6A7EE2EA5070}"/>
              </a:ext>
            </a:extLst>
          </p:cNvPr>
          <p:cNvSpPr/>
          <p:nvPr/>
        </p:nvSpPr>
        <p:spPr>
          <a:xfrm>
            <a:off x="8016242" y="1987455"/>
            <a:ext cx="231006" cy="2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EBE8D-8D2D-C24C-B3C5-2EF2023556B2}"/>
              </a:ext>
            </a:extLst>
          </p:cNvPr>
          <p:cNvSpPr/>
          <p:nvPr/>
        </p:nvSpPr>
        <p:spPr>
          <a:xfrm>
            <a:off x="9968069" y="5105174"/>
            <a:ext cx="126079" cy="12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F4D7E5-571E-6AA3-A5B8-50AFC1CB2557}"/>
              </a:ext>
            </a:extLst>
          </p:cNvPr>
          <p:cNvSpPr/>
          <p:nvPr/>
        </p:nvSpPr>
        <p:spPr>
          <a:xfrm>
            <a:off x="10037549" y="5194162"/>
            <a:ext cx="126079" cy="12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824164-8E6C-3D1B-D140-8E459FFE87A6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5823284" y="2195722"/>
            <a:ext cx="2226788" cy="1815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6EB2D4-B300-F232-78C2-D43BFBF81DE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23284" y="4011429"/>
            <a:ext cx="4163249" cy="111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BAE495-7758-C571-E3B7-1FC4BB036EDD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5823284" y="4011429"/>
            <a:ext cx="4214265" cy="1243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37BB0A-BC55-FCA4-5046-59FD18BD35E3}"/>
              </a:ext>
            </a:extLst>
          </p:cNvPr>
          <p:cNvCxnSpPr>
            <a:cxnSpLocks/>
          </p:cNvCxnSpPr>
          <p:nvPr/>
        </p:nvCxnSpPr>
        <p:spPr>
          <a:xfrm flipV="1">
            <a:off x="5823284" y="1812675"/>
            <a:ext cx="1915429" cy="219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D9A921B-4CE2-D5F3-57C5-13424931A95C}"/>
              </a:ext>
            </a:extLst>
          </p:cNvPr>
          <p:cNvSpPr/>
          <p:nvPr/>
        </p:nvSpPr>
        <p:spPr>
          <a:xfrm>
            <a:off x="7165909" y="3216477"/>
            <a:ext cx="1147666" cy="208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6AEF33-C28A-54FD-B992-DC213D59C7C9}"/>
              </a:ext>
            </a:extLst>
          </p:cNvPr>
          <p:cNvCxnSpPr>
            <a:endCxn id="26" idx="1"/>
          </p:cNvCxnSpPr>
          <p:nvPr/>
        </p:nvCxnSpPr>
        <p:spPr>
          <a:xfrm>
            <a:off x="5704701" y="2562533"/>
            <a:ext cx="1461208" cy="75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8155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Instead of using cylinders to denote the optodes, there’s an option for using spheres. Simply, flip the switch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Switch is located above the “Atlas Scaling” box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Future versions of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will allow for the user to specify spheres or cylinders as an input in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DataStorage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handle class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 blue and pink sources and detectors on the pad correspond to S/D 1, you can check this with the pad layout visualization generated earlier in the script</a:t>
            </a:r>
          </a:p>
        </p:txBody>
      </p:sp>
    </p:spTree>
    <p:extLst>
      <p:ext uri="{BB962C8B-B14F-4D97-AF65-F5344CB8AC3E}">
        <p14:creationId xmlns:p14="http://schemas.microsoft.com/office/powerpoint/2010/main" val="87521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A69127-9FEF-F04C-95BA-BC716E10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1" y="0"/>
            <a:ext cx="4693920" cy="255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7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5145950" cy="4710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Additionally, to better view the optode numbers, click the “Turn Optode Labels On/Off” button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If no numbers, button displays: Turn Optode Labels On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If numbers, button displays: Turn Optode Labels Off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We’ll turn the optode labels off for the rest of the 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71793-AF63-C56E-70FD-E2D400F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FA7D8-E87C-EE53-8792-D6F73E21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34" y="2511413"/>
            <a:ext cx="5567265" cy="43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2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8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Adjust the “Scale” to change the distance between optodes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Recommended Scale = 1.1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To update the array after changing any value in the Array Alignment box, such as Scale: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F64F0-AAE6-264F-3F95-1F98B39F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C5AB80-DAEC-59F5-205C-53AC7796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265190" y="4294785"/>
            <a:ext cx="1694284" cy="212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5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9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The bottom row of optodes should line up with the very top of the ear.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Adjust “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dz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” to do this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Changed from -70.24 to -60.24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dz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: simply hit enter, tab, or click somewhere else on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EB5B4-A3AA-2A1F-4206-1EA99BF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254A84-8904-EC9C-772F-FF411C11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F13E4F-6865-E014-9D33-0EA53211DC1D}"/>
              </a:ext>
            </a:extLst>
          </p:cNvPr>
          <p:cNvSpPr/>
          <p:nvPr/>
        </p:nvSpPr>
        <p:spPr>
          <a:xfrm>
            <a:off x="6114662" y="5050338"/>
            <a:ext cx="680352" cy="25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99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10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Change to “YZ view”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Let’s move it closer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01B3F-2F72-5C4B-B70C-EF36C89B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1485B-A9E6-3542-27E3-4D5DCA818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870181" y="2395000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461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11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37525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Visualization check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The pad should be no more than 10mm away from the mesh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Let’s move it closer</a:t>
            </a:r>
          </a:p>
          <a:p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changed from -147.8 to -120.8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To update the array after changing any value in the Array Alignment box, such as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: simply hit enter, tab, or click somewhere else on the app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Let’s visualize in XY view one more time to check the distance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88D6C-1EDB-9789-13E7-1D0BD891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E5935-C9C6-A233-45D4-8F18F454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80" y="1796189"/>
            <a:ext cx="6484220" cy="5057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6259234" y="4848806"/>
            <a:ext cx="687408" cy="217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68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What is </a:t>
            </a: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4165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is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NeuroDOT’s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interactive array placement app, which allows for users to orient an optode array on a pre-existing head mesh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Key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functionality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Position array in relation to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Relax array onto the surface of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Scale mesh to participant specific values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Display participant photos to help with array placement optimization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was designed and optimized in </a:t>
            </a:r>
            <a:r>
              <a:rPr lang="en-US" b="1" dirty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please ONLY use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in </a:t>
            </a:r>
            <a:r>
              <a:rPr lang="en-US" b="1" dirty="0">
                <a:solidFill>
                  <a:srgbClr val="FF0000"/>
                </a:solidFill>
                <a:latin typeface="Trebuchet MS" panose="020B0603020202020204"/>
              </a:rPr>
              <a:t>Matlab2020b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9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12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One last visualization check</a:t>
            </a:r>
          </a:p>
          <a:p>
            <a:pPr lvl="1"/>
            <a:r>
              <a:rPr lang="en-US" b="1" dirty="0">
                <a:latin typeface="+mj-lt"/>
                <a:cs typeface="Arial" panose="020B0604020202020204" pitchFamily="34" charset="0"/>
              </a:rPr>
              <a:t>Hit “XY View”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We can move the pad slightly closer. Let’s adjust “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dy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” one last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DAE41-2557-4AE8-64C9-A4B485BA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701A37-42DB-1D6F-C435-5EA93A13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23138" y="2399156"/>
            <a:ext cx="616017" cy="19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51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35" y="0"/>
            <a:ext cx="4067596" cy="317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Dy changed from -120.8 to -115.8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Looks good! Lets do one final sanity check of all 3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9069" y="1902018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54"/>
          <a:stretch/>
        </p:blipFill>
        <p:spPr>
          <a:xfrm>
            <a:off x="1028756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7"/>
          <a:stretch/>
        </p:blipFill>
        <p:spPr>
          <a:xfrm>
            <a:off x="6975335" y="3689444"/>
            <a:ext cx="4067596" cy="31732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7287721" y="5590622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168273" y="4369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1348193" y="5566346"/>
            <a:ext cx="480264" cy="150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9613333" y="4126922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7F19A3-88DD-8715-719A-8F162C24FA3F}"/>
              </a:ext>
            </a:extLst>
          </p:cNvPr>
          <p:cNvSpPr/>
          <p:nvPr/>
        </p:nvSpPr>
        <p:spPr>
          <a:xfrm>
            <a:off x="2767501" y="4078370"/>
            <a:ext cx="388043" cy="14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XZ view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22803" y="67638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XY 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31459" y="36894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YZ view</a:t>
            </a:r>
          </a:p>
        </p:txBody>
      </p:sp>
    </p:spTree>
    <p:extLst>
      <p:ext uri="{BB962C8B-B14F-4D97-AF65-F5344CB8AC3E}">
        <p14:creationId xmlns:p14="http://schemas.microsoft.com/office/powerpoint/2010/main" val="212477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ECE307-63F0-CD00-F719-0BBBB325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89" y="4790010"/>
            <a:ext cx="2629771" cy="2063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534815-9644-00F2-FD48-1B1CF3BE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28581A-7ABC-093D-385D-CCBC55BD1347}"/>
              </a:ext>
            </a:extLst>
          </p:cNvPr>
          <p:cNvCxnSpPr>
            <a:cxnSpLocks/>
          </p:cNvCxnSpPr>
          <p:nvPr/>
        </p:nvCxnSpPr>
        <p:spPr>
          <a:xfrm>
            <a:off x="4162425" y="2695575"/>
            <a:ext cx="2089086" cy="3425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Looks good! Now time to relax the grid onto the mesh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Hit the “Relax Array” button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Then, the below two figures will pop up and start to update as the array is relaxed onto the surface of the 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E920E8-A4CE-877B-2F72-20C5981CA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90011"/>
            <a:ext cx="2566078" cy="20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5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15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Once optodes are relaxed onto the mesh, a dialogue box will show up on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app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Hit “OK” to close the dialogue 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A7077-9F26-75CF-F2AC-C431D601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653231"/>
            <a:ext cx="6667500" cy="5200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860834" y="4627985"/>
            <a:ext cx="675820" cy="250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82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16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4847166" cy="2695074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To save the new optode locations to your MATLAB workspace, hit the “Save Alignment”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0304A-13DD-D67A-B72A-FF0C12E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12030-A29D-6CCA-3B11-905C632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9001"/>
            <a:ext cx="6096000" cy="4754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BC8B60-05F3-2C05-789D-E529727DF495}"/>
              </a:ext>
            </a:extLst>
          </p:cNvPr>
          <p:cNvSpPr/>
          <p:nvPr/>
        </p:nvSpPr>
        <p:spPr>
          <a:xfrm>
            <a:off x="7351346" y="6148873"/>
            <a:ext cx="840931" cy="37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61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Potential Errors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7"/>
            <a:ext cx="4085166" cy="4001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+mj-lt"/>
                <a:cs typeface="Arial"/>
              </a:rPr>
              <a:t>Sometimes, when clicking the “Save Alignment” button, the error shown on the right occurs</a:t>
            </a:r>
          </a:p>
          <a:p>
            <a:pPr lvl="1"/>
            <a:r>
              <a:rPr lang="en-US" b="1" dirty="0">
                <a:latin typeface="+mj-lt"/>
                <a:cs typeface="Arial"/>
              </a:rPr>
              <a:t>Usually this is due to clicking the button multiple times before the app has finished running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/>
              </a:rPr>
              <a:t>To fix, just select 'Save Alignment' again </a:t>
            </a:r>
          </a:p>
          <a:p>
            <a:pPr lvl="1"/>
            <a:r>
              <a:rPr lang="en-US" b="1" dirty="0">
                <a:latin typeface="+mj-lt"/>
                <a:cs typeface="Arial"/>
              </a:rPr>
              <a:t>Make sure you only click once</a:t>
            </a:r>
          </a:p>
          <a:p>
            <a:pPr lvl="1"/>
            <a:r>
              <a:rPr lang="en-US" b="1" dirty="0">
                <a:latin typeface="+mj-lt"/>
                <a:cs typeface="Arial"/>
              </a:rPr>
              <a:t>Please be patient</a:t>
            </a:r>
          </a:p>
          <a:p>
            <a:pPr marL="0" indent="0">
              <a:buNone/>
            </a:pP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97A34-B5CC-4ED5-6796-DB26B3F8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565" y="1118"/>
            <a:ext cx="68333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BADBFD0-4794-B885-0EBF-B280A5B3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707532"/>
            <a:ext cx="5909128" cy="35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4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5F13F6-2827-A556-57B9-9B04C93E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84" y="2183362"/>
            <a:ext cx="6073616" cy="4674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17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928"/>
            <a:ext cx="5030446" cy="3016076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A final dialogue box will open. Click OK to close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endParaRPr lang="en-US" b="1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+mj-lt"/>
              <a:cs typeface="Arial" panose="020B0604020202020204" pitchFamily="34" charset="0"/>
            </a:endParaRP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You’ve finished the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tutorial!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8DBBF-066F-1BB3-322F-3FF8EF84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A515B-EB3D-473C-ADE9-FD8348C61D5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00469-6DED-5F85-55BF-FA7264302647}"/>
              </a:ext>
            </a:extLst>
          </p:cNvPr>
          <p:cNvSpPr/>
          <p:nvPr/>
        </p:nvSpPr>
        <p:spPr>
          <a:xfrm>
            <a:off x="10394303" y="3918857"/>
            <a:ext cx="363898" cy="18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509D6-A9BC-7645-2B40-AB86A698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50172"/>
            <a:ext cx="2864277" cy="2303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20C16D-FD16-7738-8026-7A4B1B43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088" y="4448175"/>
            <a:ext cx="30861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2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rgbClr val="FF0000"/>
                </a:solidFill>
                <a:latin typeface="Trebuchet MS" panose="020B0603020202020204"/>
              </a:rPr>
              <a:t>What Type of Arrays can You Use with </a:t>
            </a:r>
            <a:r>
              <a:rPr lang="en-US" noProof="0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noProof="0" dirty="0">
                <a:solidFill>
                  <a:srgbClr val="FF0000"/>
                </a:solidFill>
                <a:latin typeface="Trebuchet MS" panose="020B0603020202020204"/>
              </a:rPr>
              <a:t>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 is array-agnostic, meaning it can be used with any commercial array in addition to in-house arrays that your lab may have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Note: arrays must be converted to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 format before use with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AlignMe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See the appendix for information on converting your array to a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NeuroDOT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 compatible pad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4"/>
          <a:stretch/>
        </p:blipFill>
        <p:spPr>
          <a:xfrm>
            <a:off x="1128230" y="3621206"/>
            <a:ext cx="4144321" cy="3236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920"/>
          <a:stretch/>
        </p:blipFill>
        <p:spPr>
          <a:xfrm>
            <a:off x="6767183" y="3621206"/>
            <a:ext cx="4166292" cy="32367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2461" y="3234908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NeuroDOT</a:t>
            </a:r>
            <a:r>
              <a:rPr lang="en-US" dirty="0"/>
              <a:t> sample Visual Pad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36420" y="3234908"/>
            <a:ext cx="302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Gowerlabs</a:t>
            </a:r>
            <a:r>
              <a:rPr lang="en-US" dirty="0"/>
              <a:t> LUMO Visual Pad</a:t>
            </a:r>
          </a:p>
        </p:txBody>
      </p:sp>
    </p:spTree>
    <p:extLst>
      <p:ext uri="{BB962C8B-B14F-4D97-AF65-F5344CB8AC3E}">
        <p14:creationId xmlns:p14="http://schemas.microsoft.com/office/powerpoint/2010/main" val="8256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2D9EC9C-8447-9D28-C1EA-FDF41941C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" r="32207" b="-1"/>
          <a:stretch/>
        </p:blipFill>
        <p:spPr>
          <a:xfrm>
            <a:off x="2231076" y="656493"/>
            <a:ext cx="3969699" cy="3060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65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Examples with Common Commercial Array Designs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61292-597A-B754-0605-C334417D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164" y="598440"/>
            <a:ext cx="3975836" cy="3105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920"/>
          <a:stretch/>
        </p:blipFill>
        <p:spPr>
          <a:xfrm>
            <a:off x="2231077" y="3764416"/>
            <a:ext cx="3969698" cy="30840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4164" y="657225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Forehead pad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8870" y="5984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NIRX 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Full head pad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b="2991"/>
          <a:stretch/>
        </p:blipFill>
        <p:spPr>
          <a:xfrm>
            <a:off x="8216164" y="3768942"/>
            <a:ext cx="3975836" cy="30890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66403" y="3764416"/>
            <a:ext cx="126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prstClr val="white"/>
                </a:solidFill>
              </a:rPr>
              <a:t>Gowerlabs</a:t>
            </a:r>
            <a:endParaRPr lang="en-US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LUMO</a:t>
            </a: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Visual pad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28742" y="3764416"/>
            <a:ext cx="1587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prstClr val="white"/>
                </a:solidFill>
              </a:rPr>
              <a:t>Gowerlabs</a:t>
            </a:r>
            <a:endParaRPr lang="en-US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LUMO</a:t>
            </a:r>
          </a:p>
          <a:p>
            <a:pPr algn="just">
              <a:defRPr/>
            </a:pPr>
            <a:r>
              <a:rPr lang="en-US" dirty="0">
                <a:solidFill>
                  <a:prstClr val="white"/>
                </a:solidFill>
              </a:rPr>
              <a:t>Temporal pad</a:t>
            </a:r>
          </a:p>
        </p:txBody>
      </p:sp>
    </p:spTree>
    <p:extLst>
      <p:ext uri="{BB962C8B-B14F-4D97-AF65-F5344CB8AC3E}">
        <p14:creationId xmlns:p14="http://schemas.microsoft.com/office/powerpoint/2010/main" val="1046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5351594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Light Modeling Pipeline Tutorial for the basic 24x28 visual pad using </a:t>
            </a:r>
            <a:r>
              <a:rPr lang="en-US" sz="2000" dirty="0" err="1"/>
              <a:t>AlignMe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/>
              <a:t>NeuroDOT Support: </a:t>
            </a:r>
            <a:r>
              <a:rPr lang="en-US" sz="2000">
                <a:hlinkClick r:id="rId2"/>
              </a:rPr>
              <a:t>neurodot-support@wustl.edu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CD681-95B1-0F09-B405-F838B72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34C4316-109C-7310-415B-362B25EA05A7}"/>
              </a:ext>
            </a:extLst>
          </p:cNvPr>
          <p:cNvSpPr txBox="1">
            <a:spLocks/>
          </p:cNvSpPr>
          <p:nvPr/>
        </p:nvSpPr>
        <p:spPr>
          <a:xfrm>
            <a:off x="-1" y="4119"/>
            <a:ext cx="10559333" cy="65310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Functionality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3799E-0AAB-FF60-13C2-880FE3C2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3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77849F-4C36-41F0-F257-78970D6E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43" y="688195"/>
            <a:ext cx="6595959" cy="3452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11DC13-63D9-5564-9E98-992441733188}"/>
              </a:ext>
            </a:extLst>
          </p:cNvPr>
          <p:cNvSpPr/>
          <p:nvPr/>
        </p:nvSpPr>
        <p:spPr>
          <a:xfrm>
            <a:off x="5748527" y="1462473"/>
            <a:ext cx="1296955" cy="724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FA2B7-EDAE-F6D7-18A9-DE74CE2B53B4}"/>
              </a:ext>
            </a:extLst>
          </p:cNvPr>
          <p:cNvSpPr/>
          <p:nvPr/>
        </p:nvSpPr>
        <p:spPr>
          <a:xfrm>
            <a:off x="10003286" y="1197513"/>
            <a:ext cx="2006081" cy="2444620"/>
          </a:xfrm>
          <a:prstGeom prst="rect">
            <a:avLst/>
          </a:prstGeom>
          <a:noFill/>
          <a:ln w="28575"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228B22"/>
              </a:solidFill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D3947B0D-C045-A48A-45E5-4488C3F11683}"/>
              </a:ext>
            </a:extLst>
          </p:cNvPr>
          <p:cNvSpPr txBox="1">
            <a:spLocks/>
          </p:cNvSpPr>
          <p:nvPr/>
        </p:nvSpPr>
        <p:spPr>
          <a:xfrm>
            <a:off x="162851" y="829907"/>
            <a:ext cx="5030446" cy="6023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allows for the user to scale the mesh to participant specific space by using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Head Circumference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Participant Z line distance (nasion to inion)</a:t>
            </a: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These are contained within the Atlas Scaling box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Additionally, to facilitate easier alignment for participant specific situations, photos of 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capfit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can be utilized, and will show up where the Brain Light Lab logo is located on the GUI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Rotate CW, Rotate CCW: rotates photo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srgbClr val="228B22"/>
                </a:solidFill>
                <a:latin typeface="+mj-lt"/>
                <a:cs typeface="Arial" panose="020B0604020202020204" pitchFamily="34" charset="0"/>
              </a:rPr>
              <a:t>Previous, Next: scroll through available photos</a:t>
            </a:r>
          </a:p>
          <a:p>
            <a:pPr>
              <a:buClr>
                <a:srgbClr val="90C226"/>
              </a:buClr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Participant photos can be loaded in by setting the path to the directory containing photos.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will pull all files of the designated image type</a:t>
            </a: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Path to photos: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ds.dI.photopath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lvl="1">
              <a:buClr>
                <a:srgbClr val="90C226"/>
              </a:buClr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Type of image: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ds.dI.imageType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F3178F0-BF63-9804-65A8-36FD93A29F8D}"/>
              </a:ext>
            </a:extLst>
          </p:cNvPr>
          <p:cNvSpPr txBox="1">
            <a:spLocks/>
          </p:cNvSpPr>
          <p:nvPr/>
        </p:nvSpPr>
        <p:spPr>
          <a:xfrm>
            <a:off x="5484943" y="4151451"/>
            <a:ext cx="6707057" cy="21382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sz="16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This tutorial contains a “hands on” walkthrough section</a:t>
            </a: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mesh will not be scaled in this tutorial</a:t>
            </a:r>
          </a:p>
          <a:p>
            <a:pPr lvl="1">
              <a:buClr>
                <a:srgbClr val="90C226"/>
              </a:buClr>
            </a:pPr>
            <a:r>
              <a:rPr lang="en-US" sz="1400" dirty="0">
                <a:solidFill>
                  <a:prstClr val="white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not be any participant photos in this tutorial</a:t>
            </a:r>
          </a:p>
        </p:txBody>
      </p:sp>
    </p:spTree>
    <p:extLst>
      <p:ext uri="{BB962C8B-B14F-4D97-AF65-F5344CB8AC3E}">
        <p14:creationId xmlns:p14="http://schemas.microsoft.com/office/powerpoint/2010/main" val="371407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Inputs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583" y="2016716"/>
            <a:ext cx="3705726" cy="248309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Initialize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mesh;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4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490568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uses a custom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to load variables from 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workspace into the app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DataStorage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class functions similar to a structure in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and has two sub-structures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dI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input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this before launching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output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Contains updated variables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sets variables to these values after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has finished running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0725" y="1140253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</a:t>
            </a:r>
            <a:r>
              <a:rPr lang="en-US" b="1" dirty="0"/>
              <a:t>Input</a:t>
            </a:r>
            <a:r>
              <a:rPr lang="en-US" dirty="0"/>
              <a:t>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13651" y="2758730"/>
            <a:ext cx="31598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optode locations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 mesh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 information structure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General parameters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 visualization parameters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source optodes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Path to participant photos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type for participant photos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Location of head landmarks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 order)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Left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Right pre-auricular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Cz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Inion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40446" y="2879556"/>
            <a:ext cx="2163451" cy="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56489" y="3080082"/>
            <a:ext cx="2147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17897" y="3248524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3202" y="3449053"/>
            <a:ext cx="2550695" cy="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007246" y="3622081"/>
            <a:ext cx="1096651" cy="1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45182" y="3801977"/>
            <a:ext cx="2558715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78842" y="3986461"/>
            <a:ext cx="1925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603960" y="4178968"/>
            <a:ext cx="1499937" cy="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710865" y="4347409"/>
            <a:ext cx="39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4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AlignMe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Walkthrough Tutorial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next 22 slides are a hands-on tutorial for using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that follow the 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AlignMe_Standalone_Tutorial.m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which can be found in the </a:t>
            </a:r>
            <a:r>
              <a:rPr lang="en-US" b="1" dirty="0">
                <a:latin typeface="Trebuchet MS" panose="020B0603020202020204"/>
              </a:rPr>
              <a:t>Documentation/Scripts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folder of the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We will use a head mesh created from the segmented volume: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Segmented_MNI152nl_on_MNI111_nifti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found in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/Atlases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We will use the visual pad,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Pad_AdultV24x28.mat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, found in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Support_Files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/Pad.</a:t>
            </a: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b="1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start with loading in some variables you’ll need for this tutorial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These are the inputs detailed on the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 txBox="1">
            <a:spLocks/>
          </p:cNvSpPr>
          <p:nvPr/>
        </p:nvSpPr>
        <p:spPr>
          <a:xfrm>
            <a:off x="1507959" y="5394506"/>
            <a:ext cx="8919410" cy="1006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Load inputs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AlignMe_Tutorial_Inputs.mat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62892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2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5" y="1905453"/>
            <a:ext cx="8919410" cy="10061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%visualize in coordinate space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view([135,30])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%view the mesh where the nose of the head is pointing down and to the right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%this will give you a good view of where the center of the mesh is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4501115" y="319218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Mesh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6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Now, lets visualize the full head mesh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609" y="3584727"/>
            <a:ext cx="3805489" cy="29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3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86" y="1720971"/>
            <a:ext cx="6385257" cy="86822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optode array (pad)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);view([-40,30])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%3D plot of pad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(info) 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%2D plot of pad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2271848" y="273150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view of pad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7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1018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Visualize the array in 2D and 3D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86" y="3356753"/>
            <a:ext cx="436245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33" y="3109103"/>
            <a:ext cx="5734050" cy="3105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7890851" y="265191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layout of pad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622884" y="5751098"/>
            <a:ext cx="4026569" cy="160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2271848" y="5406389"/>
            <a:ext cx="4000615" cy="4409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06069" y="6192060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Pink sphere = Source 1</a:t>
            </a:r>
          </a:p>
          <a:p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</a:rPr>
              <a:t>Light blue sphere = Detector 1</a:t>
            </a:r>
          </a:p>
        </p:txBody>
      </p:sp>
    </p:spTree>
    <p:extLst>
      <p:ext uri="{BB962C8B-B14F-4D97-AF65-F5344CB8AC3E}">
        <p14:creationId xmlns:p14="http://schemas.microsoft.com/office/powerpoint/2010/main" val="326055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4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17" y="4488229"/>
            <a:ext cx="6385257" cy="100619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Visualize mesh and array together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Optodes have not been relaxed onto mesh yet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);Draw_Foci_191203(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view([0,90])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8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224799"/>
            <a:ext cx="7318785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Lets put it together and visualize the mesh and array in the same space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This will be where the array and mesh are positioned when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launches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Sometimes, the array’s starting position will be inside the mesh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Use </a:t>
            </a:r>
            <a:r>
              <a:rPr lang="en-US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AlignMe</a:t>
            </a:r>
            <a:r>
              <a:rPr lang="en-US" b="1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 re-position it to the correct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87" y="2195512"/>
            <a:ext cx="4152900" cy="46005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2046654">
            <a:off x="8522518" y="3197553"/>
            <a:ext cx="360947" cy="6854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2834" y="173949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Optodes, peeking out from mesh</a:t>
            </a:r>
          </a:p>
        </p:txBody>
      </p:sp>
      <p:cxnSp>
        <p:nvCxnSpPr>
          <p:cNvPr id="14" name="Straight Arrow Connector 13"/>
          <p:cNvCxnSpPr>
            <a:stCxn id="10" idx="2"/>
            <a:endCxn id="9" idx="0"/>
          </p:cNvCxnSpPr>
          <p:nvPr/>
        </p:nvCxnSpPr>
        <p:spPr>
          <a:xfrm flipH="1">
            <a:off x="8895181" y="2108828"/>
            <a:ext cx="681956" cy="114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5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AlignMe</a:t>
            </a:r>
            <a:r>
              <a:rPr lang="en-US" dirty="0">
                <a:solidFill>
                  <a:srgbClr val="FF0000"/>
                </a:solidFill>
              </a:rPr>
              <a:t> Tutorial 5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59" y="1544506"/>
            <a:ext cx="5850953" cy="336933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Create an instance of our custom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HANDLE class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DataStorage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Input structure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mesh;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info;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paramsFoci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ds.dI.photoPath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‘’;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ds.dI.imageType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'.jpeg';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ds.dI.atlasFiducials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atlasFiducials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Run </a:t>
            </a:r>
            <a:r>
              <a:rPr lang="en-US" sz="1200" b="1" dirty="0" err="1">
                <a:solidFill>
                  <a:srgbClr val="1C72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</a:t>
            </a:r>
            <a:endParaRPr lang="en-US" sz="1200" b="1" dirty="0">
              <a:solidFill>
                <a:srgbClr val="1C721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=AlignMe_2020b(ds);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pause(0.1);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07B52-5B64-5BEF-D292-90E20F142DF2}"/>
              </a:ext>
            </a:extLst>
          </p:cNvPr>
          <p:cNvSpPr txBox="1"/>
          <p:nvPr/>
        </p:nvSpPr>
        <p:spPr>
          <a:xfrm>
            <a:off x="7148249" y="2766576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view on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launch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988E-CE8B-7AC6-3CE0-0DF69CF1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EA515B-EB3D-473C-ADE9-FD8348C61D57}" type="slidenum">
              <a:rPr lang="en-US" smtClean="0">
                <a:solidFill>
                  <a:srgbClr val="90C226"/>
                </a:solidFill>
              </a:rPr>
              <a:pPr>
                <a:defRPr/>
              </a:pPr>
              <a:t>9</a:t>
            </a:fld>
            <a:endParaRPr lang="en-US">
              <a:solidFill>
                <a:srgbClr val="90C22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A8BA4-4434-407E-3DAB-CA96EC58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34" y="3146117"/>
            <a:ext cx="6696766" cy="349898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8AF3731-9EB4-5564-4C3D-8C392764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195" y="664519"/>
            <a:ext cx="5030446" cy="1919867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There is a unique issue with running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AlignMe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device where you will be unable to change values in the edit fields on launch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due to a currently unresolved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/Linux issue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fix this, click on the “UI Figure” bar on the top of the app figure window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27560" y="2469752"/>
            <a:ext cx="1764629" cy="75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561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2036</Words>
  <Application>Microsoft Office PowerPoint</Application>
  <PresentationFormat>Widescreen</PresentationFormat>
  <Paragraphs>282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AlignMe Inputs</vt:lpstr>
      <vt:lpstr>PowerPoint Presentation</vt:lpstr>
      <vt:lpstr>AlignMe Tutorial 2</vt:lpstr>
      <vt:lpstr>AlignMe Tutorial 3</vt:lpstr>
      <vt:lpstr>AlignMe Tutorial 4</vt:lpstr>
      <vt:lpstr>AlignMe Tutorial 5</vt:lpstr>
      <vt:lpstr>AlignMe Tutorial 2</vt:lpstr>
      <vt:lpstr>AlignMe Tutorial 3</vt:lpstr>
      <vt:lpstr>AlignMe Tutorial 4</vt:lpstr>
      <vt:lpstr>AlignMe Tutorial 5</vt:lpstr>
      <vt:lpstr>AlignMe Tutorial 6</vt:lpstr>
      <vt:lpstr>AlignMe Tutorial 7</vt:lpstr>
      <vt:lpstr>AlignMe Tutorial 8</vt:lpstr>
      <vt:lpstr>AlignMe Tutorial 9</vt:lpstr>
      <vt:lpstr>AlignMe Tutorial 10</vt:lpstr>
      <vt:lpstr>AlignMe Tutorial 11</vt:lpstr>
      <vt:lpstr>AlignMe Tutorial 12</vt:lpstr>
      <vt:lpstr>AlignMe Tutorial 13</vt:lpstr>
      <vt:lpstr>AlignMe Tutorial 14</vt:lpstr>
      <vt:lpstr>AlignMe Tutorial 15</vt:lpstr>
      <vt:lpstr>AlignMe Tutorial 16</vt:lpstr>
      <vt:lpstr>AlignMe Tutorial Potential Errors</vt:lpstr>
      <vt:lpstr>AlignMe Tutorial 17</vt:lpstr>
      <vt:lpstr>PowerPoint Presentation</vt:lpstr>
      <vt:lpstr>Examples with Common Commercial Array Designs</vt:lpstr>
      <vt:lpstr>That’s It (For Now)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NeuroDOT</dc:title>
  <dc:creator>Microsoft account</dc:creator>
  <cp:lastModifiedBy>Emma Speh</cp:lastModifiedBy>
  <cp:revision>16</cp:revision>
  <dcterms:created xsi:type="dcterms:W3CDTF">2022-10-26T14:37:38Z</dcterms:created>
  <dcterms:modified xsi:type="dcterms:W3CDTF">2024-03-06T15:47:11Z</dcterms:modified>
</cp:coreProperties>
</file>